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34577" autoAdjust="0"/>
    <p:restoredTop sz="94629" autoAdjust="0"/>
  </p:normalViewPr>
  <p:slideViewPr>
    <p:cSldViewPr snapToGrid="0" snapToObjects="1">
      <p:cViewPr>
        <p:scale>
          <a:sx n="125" d="100"/>
          <a:sy n="125" d="100"/>
        </p:scale>
        <p:origin x="-3096" y="-80"/>
      </p:cViewPr>
      <p:guideLst>
        <p:guide orient="horz" pos="2160"/>
        <p:guide pos="2880"/>
      </p:guideLst>
    </p:cSldViewPr>
  </p:slideViewPr>
  <p:outlineViewPr>
    <p:cViewPr>
      <p:scale>
        <a:sx n="33" d="100"/>
        <a:sy n="33" d="100"/>
      </p:scale>
      <p:origin x="0" y="14112"/>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oleObject" Target="Chart%202%20in%20Microsoft%20Office%20PowerPoint"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'[Chart 2 in Microsoft Office PowerPoint]Sheet1'!$B$1</c:f>
              <c:strCache>
                <c:ptCount val="1"/>
                <c:pt idx="0">
                  <c:v>Number of cases</c:v>
                </c:pt>
              </c:strCache>
            </c:strRef>
          </c:tx>
          <c:invertIfNegative val="0"/>
          <c:cat>
            <c:strRef>
              <c:f>'[Chart 2 in Microsoft Office PowerPoint]Sheet1'!$A$2:$A$4</c:f>
              <c:strCache>
                <c:ptCount val="3"/>
                <c:pt idx="0">
                  <c:v>Positive DDD accentuation</c:v>
                </c:pt>
                <c:pt idx="1">
                  <c:v>Negative DDD accentuation</c:v>
                </c:pt>
                <c:pt idx="2">
                  <c:v>Excluded for hardware</c:v>
                </c:pt>
              </c:strCache>
            </c:strRef>
          </c:cat>
          <c:val>
            <c:numRef>
              <c:f>'[Chart 2 in Microsoft Office PowerPoint]Sheet1'!$B$2:$B$4</c:f>
              <c:numCache>
                <c:formatCode>General</c:formatCode>
                <c:ptCount val="3"/>
                <c:pt idx="0">
                  <c:v>27.0</c:v>
                </c:pt>
                <c:pt idx="1">
                  <c:v>234.0</c:v>
                </c:pt>
                <c:pt idx="2">
                  <c:v>21.0</c:v>
                </c:pt>
              </c:numCache>
            </c:numRef>
          </c:val>
        </c:ser>
        <c:dLbls>
          <c:showLegendKey val="0"/>
          <c:showVal val="0"/>
          <c:showCatName val="0"/>
          <c:showSerName val="0"/>
          <c:showPercent val="0"/>
          <c:showBubbleSize val="0"/>
        </c:dLbls>
        <c:gapWidth val="150"/>
        <c:axId val="533216104"/>
        <c:axId val="532769160"/>
      </c:barChart>
      <c:catAx>
        <c:axId val="533216104"/>
        <c:scaling>
          <c:orientation val="minMax"/>
        </c:scaling>
        <c:delete val="0"/>
        <c:axPos val="b"/>
        <c:majorTickMark val="out"/>
        <c:minorTickMark val="none"/>
        <c:tickLblPos val="nextTo"/>
        <c:txPr>
          <a:bodyPr/>
          <a:lstStyle/>
          <a:p>
            <a:pPr>
              <a:defRPr sz="800"/>
            </a:pPr>
            <a:endParaRPr lang="en-US"/>
          </a:p>
        </c:txPr>
        <c:crossAx val="532769160"/>
        <c:crosses val="autoZero"/>
        <c:auto val="1"/>
        <c:lblAlgn val="ctr"/>
        <c:lblOffset val="100"/>
        <c:noMultiLvlLbl val="0"/>
      </c:catAx>
      <c:valAx>
        <c:axId val="532769160"/>
        <c:scaling>
          <c:orientation val="minMax"/>
        </c:scaling>
        <c:delete val="0"/>
        <c:axPos val="l"/>
        <c:majorGridlines/>
        <c:numFmt formatCode="General" sourceLinked="1"/>
        <c:majorTickMark val="out"/>
        <c:minorTickMark val="none"/>
        <c:tickLblPos val="nextTo"/>
        <c:crossAx val="533216104"/>
        <c:crosses val="autoZero"/>
        <c:crossBetween val="between"/>
      </c:valAx>
    </c:plotArea>
    <c:legend>
      <c:legendPos val="r"/>
      <c:layout>
        <c:manualLayout>
          <c:xMode val="edge"/>
          <c:yMode val="edge"/>
          <c:x val="0.548616733814963"/>
          <c:y val="0.255051530832601"/>
          <c:w val="0.274449583390236"/>
          <c:h val="0.117745423718473"/>
        </c:manualLayout>
      </c:layout>
      <c:overlay val="0"/>
    </c:legend>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2323A8-6D49-7F4F-AD4C-A88E218FA3C5}" type="datetimeFigureOut">
              <a:rPr lang="en-US" smtClean="0"/>
              <a:t>4/7/15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E392CD-F58D-4943-A532-E80AC63FB67D}" type="slidenum">
              <a:rPr lang="en-US" smtClean="0"/>
              <a:t>‹#›</a:t>
            </a:fld>
            <a:endParaRPr lang="en-US"/>
          </a:p>
        </p:txBody>
      </p:sp>
    </p:spTree>
    <p:extLst>
      <p:ext uri="{BB962C8B-B14F-4D97-AF65-F5344CB8AC3E}">
        <p14:creationId xmlns:p14="http://schemas.microsoft.com/office/powerpoint/2010/main" val="1957808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2323A8-6D49-7F4F-AD4C-A88E218FA3C5}" type="datetimeFigureOut">
              <a:rPr lang="en-US" smtClean="0"/>
              <a:t>4/7/15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E392CD-F58D-4943-A532-E80AC63FB67D}" type="slidenum">
              <a:rPr lang="en-US" smtClean="0"/>
              <a:t>‹#›</a:t>
            </a:fld>
            <a:endParaRPr lang="en-US"/>
          </a:p>
        </p:txBody>
      </p:sp>
    </p:spTree>
    <p:extLst>
      <p:ext uri="{BB962C8B-B14F-4D97-AF65-F5344CB8AC3E}">
        <p14:creationId xmlns:p14="http://schemas.microsoft.com/office/powerpoint/2010/main" val="781222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2323A8-6D49-7F4F-AD4C-A88E218FA3C5}" type="datetimeFigureOut">
              <a:rPr lang="en-US" smtClean="0"/>
              <a:t>4/7/15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E392CD-F58D-4943-A532-E80AC63FB67D}" type="slidenum">
              <a:rPr lang="en-US" smtClean="0"/>
              <a:t>‹#›</a:t>
            </a:fld>
            <a:endParaRPr lang="en-US"/>
          </a:p>
        </p:txBody>
      </p:sp>
    </p:spTree>
    <p:extLst>
      <p:ext uri="{BB962C8B-B14F-4D97-AF65-F5344CB8AC3E}">
        <p14:creationId xmlns:p14="http://schemas.microsoft.com/office/powerpoint/2010/main" val="2691176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2323A8-6D49-7F4F-AD4C-A88E218FA3C5}" type="datetimeFigureOut">
              <a:rPr lang="en-US" smtClean="0"/>
              <a:t>4/7/15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E392CD-F58D-4943-A532-E80AC63FB67D}" type="slidenum">
              <a:rPr lang="en-US" smtClean="0"/>
              <a:t>‹#›</a:t>
            </a:fld>
            <a:endParaRPr lang="en-US"/>
          </a:p>
        </p:txBody>
      </p:sp>
    </p:spTree>
    <p:extLst>
      <p:ext uri="{BB962C8B-B14F-4D97-AF65-F5344CB8AC3E}">
        <p14:creationId xmlns:p14="http://schemas.microsoft.com/office/powerpoint/2010/main" val="1050134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2323A8-6D49-7F4F-AD4C-A88E218FA3C5}" type="datetimeFigureOut">
              <a:rPr lang="en-US" smtClean="0"/>
              <a:t>4/7/15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E392CD-F58D-4943-A532-E80AC63FB67D}" type="slidenum">
              <a:rPr lang="en-US" smtClean="0"/>
              <a:t>‹#›</a:t>
            </a:fld>
            <a:endParaRPr lang="en-US"/>
          </a:p>
        </p:txBody>
      </p:sp>
    </p:spTree>
    <p:extLst>
      <p:ext uri="{BB962C8B-B14F-4D97-AF65-F5344CB8AC3E}">
        <p14:creationId xmlns:p14="http://schemas.microsoft.com/office/powerpoint/2010/main" val="2958776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2323A8-6D49-7F4F-AD4C-A88E218FA3C5}" type="datetimeFigureOut">
              <a:rPr lang="en-US" smtClean="0"/>
              <a:t>4/7/15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E392CD-F58D-4943-A532-E80AC63FB67D}" type="slidenum">
              <a:rPr lang="en-US" smtClean="0"/>
              <a:t>‹#›</a:t>
            </a:fld>
            <a:endParaRPr lang="en-US"/>
          </a:p>
        </p:txBody>
      </p:sp>
    </p:spTree>
    <p:extLst>
      <p:ext uri="{BB962C8B-B14F-4D97-AF65-F5344CB8AC3E}">
        <p14:creationId xmlns:p14="http://schemas.microsoft.com/office/powerpoint/2010/main" val="719683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36965" y="137665"/>
            <a:ext cx="8740886" cy="1143000"/>
          </a:xfrm>
        </p:spPr>
        <p:txBody>
          <a:bodyPr/>
          <a:lstStyle>
            <a:lvl1pPr>
              <a:defRPr sz="4400"/>
            </a:lvl1pPr>
          </a:lstStyle>
          <a:p>
            <a:r>
              <a:rPr lang="en-US" sz="1800" b="1" dirty="0" smtClean="0"/>
              <a:t>Does upright magnetic resonance imaging of the lumbar spine accentuate degenerative disc disease identified on supine imaging?</a:t>
            </a:r>
            <a:br>
              <a:rPr lang="en-US" sz="1800" b="1" dirty="0" smtClean="0"/>
            </a:br>
            <a:r>
              <a:rPr lang="en-US" sz="1600" b="1" dirty="0" smtClean="0"/>
              <a:t>Katherine Rankin, D.O., Brian Do, D.O.</a:t>
            </a:r>
            <a:br>
              <a:rPr lang="en-US" sz="1600" b="1" dirty="0" smtClean="0"/>
            </a:br>
            <a:r>
              <a:rPr lang="en-US" sz="1600" dirty="0" smtClean="0"/>
              <a:t>Department of Diagnostic Radiology at Oklahoma State University Medical Center, Tulsa, Oklahoma</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0" name="Picture 9" descr="OSU_Mercy_4C.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38152" y="6133899"/>
            <a:ext cx="2818687" cy="724101"/>
          </a:xfrm>
          <a:prstGeom prst="rect">
            <a:avLst/>
          </a:prstGeom>
        </p:spPr>
      </p:pic>
    </p:spTree>
    <p:extLst>
      <p:ext uri="{BB962C8B-B14F-4D97-AF65-F5344CB8AC3E}">
        <p14:creationId xmlns:p14="http://schemas.microsoft.com/office/powerpoint/2010/main" val="3298736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2323A8-6D49-7F4F-AD4C-A88E218FA3C5}" type="datetimeFigureOut">
              <a:rPr lang="en-US" smtClean="0"/>
              <a:t>4/7/15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E392CD-F58D-4943-A532-E80AC63FB67D}" type="slidenum">
              <a:rPr lang="en-US" smtClean="0"/>
              <a:t>‹#›</a:t>
            </a:fld>
            <a:endParaRPr lang="en-US"/>
          </a:p>
        </p:txBody>
      </p:sp>
    </p:spTree>
    <p:extLst>
      <p:ext uri="{BB962C8B-B14F-4D97-AF65-F5344CB8AC3E}">
        <p14:creationId xmlns:p14="http://schemas.microsoft.com/office/powerpoint/2010/main" val="2641093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2323A8-6D49-7F4F-AD4C-A88E218FA3C5}" type="datetimeFigureOut">
              <a:rPr lang="en-US" smtClean="0"/>
              <a:t>4/7/15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E392CD-F58D-4943-A532-E80AC63FB67D}" type="slidenum">
              <a:rPr lang="en-US" smtClean="0"/>
              <a:t>‹#›</a:t>
            </a:fld>
            <a:endParaRPr lang="en-US"/>
          </a:p>
        </p:txBody>
      </p:sp>
    </p:spTree>
    <p:extLst>
      <p:ext uri="{BB962C8B-B14F-4D97-AF65-F5344CB8AC3E}">
        <p14:creationId xmlns:p14="http://schemas.microsoft.com/office/powerpoint/2010/main" val="4210768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2323A8-6D49-7F4F-AD4C-A88E218FA3C5}" type="datetimeFigureOut">
              <a:rPr lang="en-US" smtClean="0"/>
              <a:t>4/7/15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E392CD-F58D-4943-A532-E80AC63FB67D}" type="slidenum">
              <a:rPr lang="en-US" smtClean="0"/>
              <a:t>‹#›</a:t>
            </a:fld>
            <a:endParaRPr lang="en-US"/>
          </a:p>
        </p:txBody>
      </p:sp>
    </p:spTree>
    <p:extLst>
      <p:ext uri="{BB962C8B-B14F-4D97-AF65-F5344CB8AC3E}">
        <p14:creationId xmlns:p14="http://schemas.microsoft.com/office/powerpoint/2010/main" val="3666388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2323A8-6D49-7F4F-AD4C-A88E218FA3C5}" type="datetimeFigureOut">
              <a:rPr lang="en-US" smtClean="0"/>
              <a:t>4/7/15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E392CD-F58D-4943-A532-E80AC63FB67D}" type="slidenum">
              <a:rPr lang="en-US" smtClean="0"/>
              <a:t>‹#›</a:t>
            </a:fld>
            <a:endParaRPr lang="en-US"/>
          </a:p>
        </p:txBody>
      </p:sp>
    </p:spTree>
    <p:extLst>
      <p:ext uri="{BB962C8B-B14F-4D97-AF65-F5344CB8AC3E}">
        <p14:creationId xmlns:p14="http://schemas.microsoft.com/office/powerpoint/2010/main" val="205845678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2323A8-6D49-7F4F-AD4C-A88E218FA3C5}" type="datetimeFigureOut">
              <a:rPr lang="en-US" smtClean="0"/>
              <a:t>4/7/15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E392CD-F58D-4943-A532-E80AC63FB67D}" type="slidenum">
              <a:rPr lang="en-US" smtClean="0"/>
              <a:t>‹#›</a:t>
            </a:fld>
            <a:endParaRPr lang="en-US"/>
          </a:p>
        </p:txBody>
      </p:sp>
    </p:spTree>
    <p:extLst>
      <p:ext uri="{BB962C8B-B14F-4D97-AF65-F5344CB8AC3E}">
        <p14:creationId xmlns:p14="http://schemas.microsoft.com/office/powerpoint/2010/main" val="2948884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jpeg"/><Relationship Id="rId5" Type="http://schemas.openxmlformats.org/officeDocument/2006/relationships/image" Target="../media/image5.jpeg"/><Relationship Id="rId6" Type="http://schemas.openxmlformats.org/officeDocument/2006/relationships/chart" Target="../charts/chart1.xml"/><Relationship Id="rId7" Type="http://schemas.openxmlformats.org/officeDocument/2006/relationships/image" Target="../media/image6.png"/><Relationship Id="rId1" Type="http://schemas.openxmlformats.org/officeDocument/2006/relationships/slideLayout" Target="../slideLayouts/slideLayout4.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25500" y="31624"/>
            <a:ext cx="7408333" cy="1143000"/>
          </a:xfrm>
        </p:spPr>
        <p:txBody>
          <a:bodyPr>
            <a:noAutofit/>
          </a:bodyPr>
          <a:lstStyle/>
          <a:p>
            <a:r>
              <a:rPr lang="en-US" sz="1600" b="1" dirty="0" smtClean="0"/>
              <a:t>Does upright magnetic resonance imaging of the lumbar spine accentuate degenerative disc disease identified on supine imaging?</a:t>
            </a:r>
            <a:br>
              <a:rPr lang="en-US" sz="1600" b="1" dirty="0" smtClean="0"/>
            </a:br>
            <a:r>
              <a:rPr lang="en-US" sz="1600" b="1" dirty="0" smtClean="0"/>
              <a:t>Katherine Rankin, D.O., Brian Do, D.O.</a:t>
            </a:r>
            <a:br>
              <a:rPr lang="en-US" sz="1600" b="1" dirty="0" smtClean="0"/>
            </a:br>
            <a:r>
              <a:rPr lang="en-US" sz="1400" dirty="0" smtClean="0"/>
              <a:t>Department of Diagnostic Radiology at Oklahoma State University Medical Center, Tulsa, Oklahoma</a:t>
            </a:r>
            <a:endParaRPr lang="en-US" sz="1400" dirty="0"/>
          </a:p>
        </p:txBody>
      </p:sp>
      <p:sp>
        <p:nvSpPr>
          <p:cNvPr id="5" name="Content Placeholder 4"/>
          <p:cNvSpPr>
            <a:spLocks noGrp="1"/>
          </p:cNvSpPr>
          <p:nvPr>
            <p:ph sz="half" idx="1"/>
          </p:nvPr>
        </p:nvSpPr>
        <p:spPr>
          <a:xfrm>
            <a:off x="1" y="1269874"/>
            <a:ext cx="2498086" cy="5475476"/>
          </a:xfrm>
        </p:spPr>
        <p:txBody>
          <a:bodyPr>
            <a:normAutofit fontScale="70000" lnSpcReduction="20000"/>
          </a:bodyPr>
          <a:lstStyle/>
          <a:p>
            <a:pPr marL="0" indent="0">
              <a:buNone/>
            </a:pPr>
            <a:r>
              <a:rPr lang="en-US" sz="1400" b="1" dirty="0" smtClean="0"/>
              <a:t>OBJECTIVE:</a:t>
            </a:r>
          </a:p>
          <a:p>
            <a:pPr marL="0" indent="0">
              <a:buNone/>
            </a:pPr>
            <a:r>
              <a:rPr lang="en-US" sz="1200" dirty="0" smtClean="0"/>
              <a:t>The objective of this study is to determine</a:t>
            </a:r>
            <a:r>
              <a:rPr lang="en-US" sz="1200" baseline="0" dirty="0" smtClean="0"/>
              <a:t> if upright magnetic resonance imaging accentuates degenerative disc disease identified on supine imaging.</a:t>
            </a:r>
          </a:p>
          <a:p>
            <a:pPr marL="0" indent="0">
              <a:buNone/>
            </a:pPr>
            <a:endParaRPr lang="en-US" sz="1400" b="1" dirty="0"/>
          </a:p>
          <a:p>
            <a:pPr marL="0" indent="0">
              <a:buNone/>
            </a:pPr>
            <a:r>
              <a:rPr lang="en-US" sz="1400" b="1" dirty="0" smtClean="0"/>
              <a:t>INTRODUCTION:</a:t>
            </a:r>
          </a:p>
          <a:p>
            <a:pPr marL="0" indent="0">
              <a:buNone/>
            </a:pPr>
            <a:r>
              <a:rPr lang="en-US" sz="1200" dirty="0" smtClean="0"/>
              <a:t>Back pain is the most common cause of disability in people younger than age 45. The lifetime incidence of back pain in the United States population is 50-80%. The etiology of degenerative disc disease is multifactorial and includes manual labor, obesity, cigarette smoking, psychosocial factors, and genetics.</a:t>
            </a:r>
          </a:p>
          <a:p>
            <a:pPr marL="0" indent="0">
              <a:buNone/>
            </a:pPr>
            <a:r>
              <a:rPr lang="en-US" sz="1200" dirty="0" smtClean="0"/>
              <a:t> </a:t>
            </a:r>
          </a:p>
          <a:p>
            <a:pPr marL="0" indent="0">
              <a:buNone/>
            </a:pPr>
            <a:r>
              <a:rPr lang="en-US" sz="1200" dirty="0" smtClean="0"/>
              <a:t>MRI is a commonly used imaging modality to evaluate the severity of degenerative disc disease in quantifying central canal stenosis and </a:t>
            </a:r>
            <a:r>
              <a:rPr lang="en-US" sz="1200" dirty="0" err="1" smtClean="0"/>
              <a:t>neuroforaminal</a:t>
            </a:r>
            <a:r>
              <a:rPr lang="en-US" sz="1200" dirty="0" smtClean="0"/>
              <a:t> narrowing. Traditional MRI imaging of the spine is performed with the spine in a functional position of rest when the patient is lying supine. Low back pain is often exacerbated in the upright position. The size of the spinal canal and neural foramen can be falsely elevated with the patient in the supine position, which can result in an underestimation of the severity of disease or to negative findings in the presence of symptoms. </a:t>
            </a:r>
          </a:p>
          <a:p>
            <a:pPr marL="0" indent="0">
              <a:buNone/>
            </a:pPr>
            <a:endParaRPr lang="en-US" sz="1200" dirty="0"/>
          </a:p>
          <a:p>
            <a:pPr marL="0" indent="0">
              <a:buNone/>
            </a:pPr>
            <a:r>
              <a:rPr lang="en-US" sz="1200" dirty="0" smtClean="0"/>
              <a:t>Historically X-ray was the only modality with the capability of imaging in the upright position. </a:t>
            </a:r>
            <a:r>
              <a:rPr lang="en-US" sz="1200" dirty="0"/>
              <a:t>R</a:t>
            </a:r>
            <a:r>
              <a:rPr lang="en-US" sz="1200" dirty="0" smtClean="0"/>
              <a:t>ecent technological advances have allowed the use of open low and medium intensity magnetic resonance imaging to evaluate the spine in an orthostatic position. These open MRI devices also have the added benefit of aiding in the setting of patient claustrophobia, which can be a limiting factor in image quality.</a:t>
            </a:r>
            <a:endParaRPr lang="en-US" sz="1400" b="1" dirty="0"/>
          </a:p>
          <a:p>
            <a:pPr marL="0" indent="0">
              <a:buNone/>
            </a:pPr>
            <a:endParaRPr lang="en-US" sz="1400" b="1" dirty="0" smtClean="0"/>
          </a:p>
          <a:p>
            <a:pPr marL="0" indent="0">
              <a:buNone/>
            </a:pPr>
            <a:r>
              <a:rPr lang="en-US" sz="1400" b="1" dirty="0" smtClean="0"/>
              <a:t>METHODS AND MATERIALS: </a:t>
            </a:r>
          </a:p>
          <a:p>
            <a:pPr marL="0" indent="0">
              <a:buNone/>
            </a:pPr>
            <a:r>
              <a:rPr lang="en-US" sz="1200" dirty="0"/>
              <a:t>All upright lumbar spine imaging performed between July 1, 2013 to September 30, 2013 at a single outpatient imaging center were reviewed. Approximately </a:t>
            </a:r>
            <a:r>
              <a:rPr lang="en-US" sz="1200" dirty="0" smtClean="0"/>
              <a:t>280 </a:t>
            </a:r>
            <a:r>
              <a:rPr lang="en-US" sz="1200" dirty="0"/>
              <a:t>cases were reviewed. A </a:t>
            </a:r>
            <a:r>
              <a:rPr lang="en-US" sz="1200" dirty="0" err="1"/>
              <a:t>Paramed</a:t>
            </a:r>
            <a:r>
              <a:rPr lang="en-US" sz="1200" dirty="0"/>
              <a:t> 0.5 Tesla open </a:t>
            </a:r>
            <a:r>
              <a:rPr lang="en-US" sz="1200" dirty="0" smtClean="0"/>
              <a:t>magnetic resonance scanner </a:t>
            </a:r>
            <a:r>
              <a:rPr lang="en-US" sz="1200" dirty="0"/>
              <a:t>was used for upright imaging. Patients with prior lumbar surgical fixation were excluded because of the potential for image quality degradation. The exams were reviewed and the results were categorized into positive or negative based on accentuation of degenerative disc disease on upright imaging in comparison to the supine imaging. Accentuation of degenerative disc disease was quantified by increased </a:t>
            </a:r>
            <a:r>
              <a:rPr lang="en-US" sz="1200" dirty="0" err="1"/>
              <a:t>anteroposterior</a:t>
            </a:r>
            <a:r>
              <a:rPr lang="en-US" sz="1200" dirty="0"/>
              <a:t> diameter of the disc bulge, protrusion, or extrusion on T2 upright sagittal imaging. </a:t>
            </a:r>
          </a:p>
        </p:txBody>
      </p:sp>
      <p:sp>
        <p:nvSpPr>
          <p:cNvPr id="6" name="Content Placeholder 5"/>
          <p:cNvSpPr>
            <a:spLocks noGrp="1"/>
          </p:cNvSpPr>
          <p:nvPr>
            <p:ph sz="half" idx="2"/>
          </p:nvPr>
        </p:nvSpPr>
        <p:spPr>
          <a:xfrm>
            <a:off x="6841357" y="1269874"/>
            <a:ext cx="2302642" cy="5475476"/>
          </a:xfrm>
        </p:spPr>
        <p:txBody>
          <a:bodyPr>
            <a:normAutofit fontScale="70000" lnSpcReduction="20000"/>
          </a:bodyPr>
          <a:lstStyle/>
          <a:p>
            <a:pPr marL="0" indent="0">
              <a:buNone/>
            </a:pPr>
            <a:r>
              <a:rPr lang="en-US" sz="1400" b="1" dirty="0" smtClean="0"/>
              <a:t>CONCLUSION: </a:t>
            </a:r>
            <a:endParaRPr lang="en-US" sz="1400" b="1" dirty="0"/>
          </a:p>
          <a:p>
            <a:pPr marL="0" indent="0">
              <a:buNone/>
            </a:pPr>
            <a:r>
              <a:rPr lang="en-US" sz="1100" dirty="0"/>
              <a:t>D</a:t>
            </a:r>
            <a:r>
              <a:rPr lang="en-US" sz="1100" dirty="0" smtClean="0"/>
              <a:t>ata from this study suggests </a:t>
            </a:r>
            <a:r>
              <a:rPr lang="en-US" sz="1100" dirty="0"/>
              <a:t>that upright imaging does accentuate degenerative disc disease in approximately </a:t>
            </a:r>
            <a:r>
              <a:rPr lang="en-US" sz="1100" dirty="0" smtClean="0"/>
              <a:t>10% </a:t>
            </a:r>
            <a:r>
              <a:rPr lang="en-US" sz="1100" dirty="0"/>
              <a:t>of cases. </a:t>
            </a:r>
            <a:r>
              <a:rPr lang="en-US" sz="1100" dirty="0" smtClean="0"/>
              <a:t>Therefore, supine MRI imaging remains the current gold standard imaging modality in  diagnosing lumbar degenerative disc disease in the setting of acute and chronic back pain. </a:t>
            </a:r>
            <a:endParaRPr lang="en-US" sz="1400" b="1" dirty="0" smtClean="0"/>
          </a:p>
          <a:p>
            <a:pPr marL="0" lvl="0" indent="0">
              <a:spcBef>
                <a:spcPts val="0"/>
              </a:spcBef>
              <a:buNone/>
            </a:pPr>
            <a:endParaRPr lang="en-US" sz="1100" dirty="0" smtClean="0">
              <a:solidFill>
                <a:prstClr val="black"/>
              </a:solidFill>
            </a:endParaRPr>
          </a:p>
          <a:p>
            <a:pPr marL="0" lvl="0" indent="0">
              <a:spcBef>
                <a:spcPts val="0"/>
              </a:spcBef>
              <a:buNone/>
            </a:pPr>
            <a:r>
              <a:rPr lang="en-US" sz="1100" dirty="0" smtClean="0">
                <a:solidFill>
                  <a:prstClr val="black"/>
                </a:solidFill>
              </a:rPr>
              <a:t>Factors </a:t>
            </a:r>
            <a:r>
              <a:rPr lang="en-US" sz="1100" dirty="0">
                <a:solidFill>
                  <a:prstClr val="black"/>
                </a:solidFill>
              </a:rPr>
              <a:t>to consider upon further research include performing upright MRI imaging on patients who </a:t>
            </a:r>
            <a:r>
              <a:rPr lang="en-US" sz="1100" dirty="0" smtClean="0">
                <a:solidFill>
                  <a:prstClr val="black"/>
                </a:solidFill>
              </a:rPr>
              <a:t>specifically have </a:t>
            </a:r>
            <a:r>
              <a:rPr lang="en-US" sz="1100" dirty="0">
                <a:solidFill>
                  <a:prstClr val="black"/>
                </a:solidFill>
              </a:rPr>
              <a:t>pain in the upright position as well as utilizing upright MRI imaging in patients who have negative lumbar MRI exams in the supine </a:t>
            </a:r>
            <a:r>
              <a:rPr lang="en-US" sz="1100" dirty="0" smtClean="0">
                <a:solidFill>
                  <a:prstClr val="black"/>
                </a:solidFill>
              </a:rPr>
              <a:t>position with suspicious clinical symptoms. </a:t>
            </a:r>
            <a:r>
              <a:rPr lang="en-US" sz="1100" dirty="0">
                <a:solidFill>
                  <a:prstClr val="black"/>
                </a:solidFill>
              </a:rPr>
              <a:t>This study only evaluated patients who had evidence of degenerative disc disease on supine imaging and then they underwent </a:t>
            </a:r>
            <a:r>
              <a:rPr lang="en-US" sz="1100" dirty="0" smtClean="0">
                <a:solidFill>
                  <a:prstClr val="black"/>
                </a:solidFill>
              </a:rPr>
              <a:t>subsequent sagittal </a:t>
            </a:r>
            <a:r>
              <a:rPr lang="en-US" sz="1100" dirty="0">
                <a:solidFill>
                  <a:prstClr val="black"/>
                </a:solidFill>
              </a:rPr>
              <a:t>imaging in the upright position. Further studies could also evaluate the significance of flexion or extension of the lumbar spine while in the upright position. </a:t>
            </a:r>
            <a:endParaRPr lang="en-US" sz="1100" dirty="0" smtClean="0">
              <a:solidFill>
                <a:prstClr val="black"/>
              </a:solidFill>
            </a:endParaRPr>
          </a:p>
          <a:p>
            <a:pPr marL="0" lvl="0" indent="0">
              <a:spcBef>
                <a:spcPts val="0"/>
              </a:spcBef>
              <a:buNone/>
            </a:pPr>
            <a:endParaRPr lang="en-US" sz="1400" b="1" dirty="0" smtClean="0"/>
          </a:p>
          <a:p>
            <a:pPr marL="0" indent="0">
              <a:buNone/>
            </a:pPr>
            <a:r>
              <a:rPr lang="en-US" sz="1400" b="1" dirty="0" smtClean="0"/>
              <a:t>REFERENCES: </a:t>
            </a:r>
          </a:p>
          <a:p>
            <a:pPr marL="0" indent="0">
              <a:buNone/>
            </a:pPr>
            <a:r>
              <a:rPr lang="en-US" sz="1100" dirty="0" smtClean="0"/>
              <a:t>1. Tarantino U, </a:t>
            </a:r>
            <a:r>
              <a:rPr lang="en-US" sz="1100" dirty="0" err="1" smtClean="0"/>
              <a:t>Fanucci</a:t>
            </a:r>
            <a:r>
              <a:rPr lang="en-US" sz="1100" dirty="0" smtClean="0"/>
              <a:t> E, et al. Lumbar </a:t>
            </a:r>
            <a:r>
              <a:rPr lang="en-US" sz="1100" dirty="0"/>
              <a:t>spine MRI in upright position for diagnosing acute and chronic low back pain: statistical analysis of morphological </a:t>
            </a:r>
            <a:r>
              <a:rPr lang="en-US" sz="1100" dirty="0" smtClean="0"/>
              <a:t>changes. J </a:t>
            </a:r>
            <a:r>
              <a:rPr lang="en-US" sz="1100" dirty="0" err="1"/>
              <a:t>Orthop</a:t>
            </a:r>
            <a:r>
              <a:rPr lang="en-US" sz="1100" dirty="0"/>
              <a:t> </a:t>
            </a:r>
            <a:r>
              <a:rPr lang="en-US" sz="1100" dirty="0" err="1"/>
              <a:t>Traumatol</a:t>
            </a:r>
            <a:r>
              <a:rPr lang="en-US" sz="1100" dirty="0"/>
              <a:t>. 2013 Mar; 14(1): 15–22</a:t>
            </a:r>
            <a:r>
              <a:rPr lang="en-US" sz="1100" dirty="0" smtClean="0"/>
              <a:t>.</a:t>
            </a:r>
            <a:endParaRPr lang="en-US" sz="1100" dirty="0"/>
          </a:p>
          <a:p>
            <a:pPr marL="0" indent="0">
              <a:buNone/>
            </a:pPr>
            <a:r>
              <a:rPr lang="en-US" sz="1100" dirty="0" smtClean="0"/>
              <a:t>2. </a:t>
            </a:r>
            <a:r>
              <a:rPr lang="en-US" sz="1100" dirty="0" err="1" smtClean="0"/>
              <a:t>Hadjipavlou</a:t>
            </a:r>
            <a:r>
              <a:rPr lang="en-US" sz="1100" dirty="0" smtClean="0"/>
              <a:t> </a:t>
            </a:r>
            <a:r>
              <a:rPr lang="en-US" sz="1100" dirty="0" err="1" smtClean="0"/>
              <a:t>AG,et</a:t>
            </a:r>
            <a:r>
              <a:rPr lang="en-US" sz="1100" dirty="0" smtClean="0"/>
              <a:t> al. The pathophysiology of disc degeneration: a critical review. J Bone Joint </a:t>
            </a:r>
            <a:r>
              <a:rPr lang="en-US" sz="1100" dirty="0" err="1" smtClean="0"/>
              <a:t>Surg</a:t>
            </a:r>
            <a:r>
              <a:rPr lang="en-US" sz="1100" dirty="0" smtClean="0"/>
              <a:t> Br. 90(10):1261-70, 2008.</a:t>
            </a:r>
          </a:p>
          <a:p>
            <a:pPr marL="0" indent="0">
              <a:buNone/>
            </a:pPr>
            <a:r>
              <a:rPr lang="en-US" sz="1100" dirty="0" smtClean="0"/>
              <a:t>3. </a:t>
            </a:r>
            <a:r>
              <a:rPr lang="en-US" sz="1100" dirty="0" err="1" smtClean="0"/>
              <a:t>Modic</a:t>
            </a:r>
            <a:r>
              <a:rPr lang="en-US" sz="1100" dirty="0" smtClean="0"/>
              <a:t> MT et al. Lumbar degenerative disk disease. Radiology. 245(1):43-61, 2007.</a:t>
            </a:r>
          </a:p>
          <a:p>
            <a:pPr marL="0" indent="0">
              <a:buNone/>
            </a:pPr>
            <a:r>
              <a:rPr lang="en-US" sz="1100" dirty="0" smtClean="0"/>
              <a:t>4. </a:t>
            </a:r>
            <a:r>
              <a:rPr lang="en-US" sz="1100" dirty="0" err="1"/>
              <a:t>Gallucci</a:t>
            </a:r>
            <a:r>
              <a:rPr lang="en-US" sz="1100" dirty="0"/>
              <a:t> </a:t>
            </a:r>
            <a:r>
              <a:rPr lang="en-US" sz="1100" dirty="0" smtClean="0"/>
              <a:t>M, et al. Degenerative </a:t>
            </a:r>
            <a:r>
              <a:rPr lang="en-US" sz="1100" dirty="0"/>
              <a:t>disease of the spine. Neuroimaging </a:t>
            </a:r>
            <a:r>
              <a:rPr lang="en-US" sz="1100" dirty="0" err="1"/>
              <a:t>Clin</a:t>
            </a:r>
            <a:r>
              <a:rPr lang="en-US" sz="1100" dirty="0"/>
              <a:t> of N Am. 2007;17:87–103</a:t>
            </a:r>
            <a:r>
              <a:rPr lang="en-US" sz="1100" dirty="0" smtClean="0"/>
              <a:t>.</a:t>
            </a:r>
          </a:p>
          <a:p>
            <a:pPr marL="0" indent="0">
              <a:buNone/>
            </a:pPr>
            <a:r>
              <a:rPr lang="en-US" sz="1100" dirty="0" smtClean="0"/>
              <a:t>5. </a:t>
            </a:r>
            <a:r>
              <a:rPr lang="en-US" sz="1100" dirty="0"/>
              <a:t>Claus A, </a:t>
            </a:r>
            <a:r>
              <a:rPr lang="en-US" sz="1100" dirty="0" smtClean="0"/>
              <a:t>et al. </a:t>
            </a:r>
            <a:r>
              <a:rPr lang="en-US" sz="1100" dirty="0"/>
              <a:t>Sitting versus standing: does the </a:t>
            </a:r>
            <a:r>
              <a:rPr lang="en-US" sz="1100" dirty="0" err="1"/>
              <a:t>intradiscal</a:t>
            </a:r>
            <a:r>
              <a:rPr lang="en-US" sz="1100" dirty="0"/>
              <a:t> pressure cause disc degeneration or low back pain? J </a:t>
            </a:r>
            <a:r>
              <a:rPr lang="en-US" sz="1100" dirty="0" err="1"/>
              <a:t>Electromyogr</a:t>
            </a:r>
            <a:r>
              <a:rPr lang="en-US" sz="1100" dirty="0"/>
              <a:t> </a:t>
            </a:r>
            <a:r>
              <a:rPr lang="en-US" sz="1100" dirty="0" err="1"/>
              <a:t>Kinesiol</a:t>
            </a:r>
            <a:r>
              <a:rPr lang="en-US" sz="1100" dirty="0"/>
              <a:t>. 2008;18:550–558. </a:t>
            </a:r>
            <a:endParaRPr lang="en-US" sz="1100" dirty="0" smtClean="0"/>
          </a:p>
        </p:txBody>
      </p:sp>
      <p:sp>
        <p:nvSpPr>
          <p:cNvPr id="9" name="TextBox 8"/>
          <p:cNvSpPr txBox="1"/>
          <p:nvPr/>
        </p:nvSpPr>
        <p:spPr>
          <a:xfrm>
            <a:off x="2498086" y="1219200"/>
            <a:ext cx="2172062" cy="5792353"/>
          </a:xfrm>
          <a:prstGeom prst="rect">
            <a:avLst/>
          </a:prstGeom>
          <a:noFill/>
        </p:spPr>
        <p:txBody>
          <a:bodyPr wrap="square" rtlCol="0">
            <a:spAutoFit/>
          </a:bodyPr>
          <a:lstStyle/>
          <a:p>
            <a:r>
              <a:rPr lang="en-US" sz="1000" b="1" dirty="0" smtClean="0"/>
              <a:t>RESULTS</a:t>
            </a:r>
            <a:r>
              <a:rPr lang="en-US" sz="1400" b="1" dirty="0" smtClean="0"/>
              <a:t>:</a:t>
            </a:r>
            <a:endParaRPr lang="en-US" sz="1400" b="1" dirty="0"/>
          </a:p>
          <a:p>
            <a:pPr>
              <a:lnSpc>
                <a:spcPct val="80000"/>
              </a:lnSpc>
            </a:pPr>
            <a:r>
              <a:rPr lang="en-US" sz="800" dirty="0"/>
              <a:t>Upon evaluating </a:t>
            </a:r>
            <a:r>
              <a:rPr lang="en-US" sz="800" dirty="0" smtClean="0"/>
              <a:t>three months </a:t>
            </a:r>
            <a:r>
              <a:rPr lang="en-US" sz="800" dirty="0"/>
              <a:t>data </a:t>
            </a:r>
            <a:r>
              <a:rPr lang="en-US" sz="800" dirty="0" smtClean="0"/>
              <a:t>282 exams </a:t>
            </a:r>
            <a:r>
              <a:rPr lang="en-US" sz="800" dirty="0"/>
              <a:t>were reviewed. </a:t>
            </a:r>
            <a:r>
              <a:rPr lang="en-US" sz="800" dirty="0" smtClean="0"/>
              <a:t>Twenty-one of </a:t>
            </a:r>
            <a:r>
              <a:rPr lang="en-US" sz="800" dirty="0"/>
              <a:t>the cases were excluded due to the presence of spinal fixation hardware. </a:t>
            </a:r>
            <a:r>
              <a:rPr lang="en-US" sz="800" dirty="0" smtClean="0"/>
              <a:t>Twenty-seven of </a:t>
            </a:r>
            <a:r>
              <a:rPr lang="en-US" sz="800" dirty="0"/>
              <a:t>the </a:t>
            </a:r>
            <a:r>
              <a:rPr lang="en-US" sz="800" dirty="0" smtClean="0"/>
              <a:t>261 exams </a:t>
            </a:r>
            <a:r>
              <a:rPr lang="en-US" sz="800" dirty="0"/>
              <a:t>used demonstrated accentuation of degenerative disc disease.</a:t>
            </a:r>
            <a:r>
              <a:rPr lang="en-US" sz="800" dirty="0" smtClean="0">
                <a:effectLst/>
              </a:rPr>
              <a:t> </a:t>
            </a:r>
            <a:endParaRPr lang="en-US" sz="800" b="1" dirty="0" smtClean="0"/>
          </a:p>
          <a:p>
            <a:endParaRPr lang="en-US" sz="1400" b="1" dirty="0"/>
          </a:p>
          <a:p>
            <a:endParaRPr lang="en-US" sz="1400" b="1" dirty="0" smtClean="0"/>
          </a:p>
          <a:p>
            <a:endParaRPr lang="en-US" sz="1400" b="1" dirty="0"/>
          </a:p>
          <a:p>
            <a:endParaRPr lang="en-US" sz="1400" b="1" dirty="0" smtClean="0"/>
          </a:p>
          <a:p>
            <a:endParaRPr lang="en-US" sz="1400" b="1" dirty="0"/>
          </a:p>
          <a:p>
            <a:endParaRPr lang="en-US" sz="1400" b="1" dirty="0" smtClean="0"/>
          </a:p>
          <a:p>
            <a:endParaRPr lang="en-US" sz="1400" b="1" dirty="0"/>
          </a:p>
          <a:p>
            <a:endParaRPr lang="en-US" sz="1400" b="1" dirty="0" smtClean="0"/>
          </a:p>
          <a:p>
            <a:r>
              <a:rPr lang="en-US" sz="1400" b="1" dirty="0"/>
              <a:t> </a:t>
            </a:r>
            <a:r>
              <a:rPr lang="en-US" sz="1400" b="1" dirty="0" smtClean="0"/>
              <a:t>                                         </a:t>
            </a:r>
          </a:p>
          <a:p>
            <a:endParaRPr lang="en-US" sz="1400" b="1" dirty="0"/>
          </a:p>
          <a:p>
            <a:endParaRPr lang="en-US" sz="1400" b="1" dirty="0"/>
          </a:p>
          <a:p>
            <a:endParaRPr lang="en-US" sz="1400" b="1" dirty="0" smtClean="0"/>
          </a:p>
          <a:p>
            <a:endParaRPr lang="en-US" sz="1400" b="1" dirty="0"/>
          </a:p>
          <a:p>
            <a:endParaRPr lang="en-US" sz="1400" b="1" dirty="0" smtClean="0"/>
          </a:p>
          <a:p>
            <a:endParaRPr lang="en-US" sz="1400" b="1" dirty="0"/>
          </a:p>
          <a:p>
            <a:endParaRPr lang="en-US" sz="1400" b="1" dirty="0" smtClean="0"/>
          </a:p>
          <a:p>
            <a:endParaRPr lang="en-US" sz="1400" b="1" dirty="0"/>
          </a:p>
          <a:p>
            <a:endParaRPr lang="en-US" sz="1400" b="1" dirty="0" smtClean="0"/>
          </a:p>
          <a:p>
            <a:endParaRPr lang="en-US" sz="1400" b="1" dirty="0"/>
          </a:p>
          <a:p>
            <a:endParaRPr lang="en-US" sz="1400" b="1" dirty="0" smtClean="0"/>
          </a:p>
          <a:p>
            <a:endParaRPr lang="en-US" sz="1400" b="1" dirty="0"/>
          </a:p>
          <a:p>
            <a:endParaRPr lang="en-US" sz="1400" b="1" dirty="0"/>
          </a:p>
        </p:txBody>
      </p:sp>
      <p:sp>
        <p:nvSpPr>
          <p:cNvPr id="10" name="TextBox 9"/>
          <p:cNvSpPr txBox="1"/>
          <p:nvPr/>
        </p:nvSpPr>
        <p:spPr>
          <a:xfrm>
            <a:off x="4670148" y="1269874"/>
            <a:ext cx="2171209" cy="6075508"/>
          </a:xfrm>
          <a:prstGeom prst="rect">
            <a:avLst/>
          </a:prstGeom>
          <a:noFill/>
        </p:spPr>
        <p:txBody>
          <a:bodyPr wrap="square" rtlCol="0">
            <a:spAutoFit/>
          </a:bodyPr>
          <a:lstStyle/>
          <a:p>
            <a:r>
              <a:rPr lang="en-US" sz="1000" b="1" dirty="0" smtClean="0"/>
              <a:t>DISCUSSION: </a:t>
            </a:r>
          </a:p>
          <a:p>
            <a:pPr>
              <a:lnSpc>
                <a:spcPct val="80000"/>
              </a:lnSpc>
            </a:pPr>
            <a:r>
              <a:rPr lang="en-US" sz="800" dirty="0" smtClean="0"/>
              <a:t>This retrospective study suggests that upright MRI of the lumbar spine only accentuates findings of degenerative disc disease identified on supine MRI imaging a small percentage of the time. </a:t>
            </a:r>
          </a:p>
          <a:p>
            <a:endParaRPr lang="en-US" sz="800" dirty="0"/>
          </a:p>
          <a:p>
            <a:pPr>
              <a:lnSpc>
                <a:spcPct val="80000"/>
              </a:lnSpc>
            </a:pPr>
            <a:r>
              <a:rPr lang="en-US" sz="800" dirty="0" smtClean="0"/>
              <a:t>Limitations of the study include lack of information as to the position in which the patient has maximal low back pain, supine versus upright. Due to the exclusion of patients with prior lumbar fixation, an entire subset of people with low back pain, specifically failed back surgeries, could not be evaluated. </a:t>
            </a:r>
          </a:p>
          <a:p>
            <a:r>
              <a:rPr lang="en-US" sz="800" dirty="0" smtClean="0"/>
              <a:t> </a:t>
            </a:r>
            <a:endParaRPr lang="en-US" sz="1400" b="1" dirty="0" smtClean="0"/>
          </a:p>
          <a:p>
            <a:endParaRPr lang="en-US" sz="1400" b="1" dirty="0"/>
          </a:p>
          <a:p>
            <a:endParaRPr lang="en-US" sz="1400" b="1" dirty="0" smtClean="0"/>
          </a:p>
          <a:p>
            <a:endParaRPr lang="en-US" sz="1400" b="1" dirty="0"/>
          </a:p>
          <a:p>
            <a:endParaRPr lang="en-US" sz="1400" b="1" dirty="0" smtClean="0"/>
          </a:p>
          <a:p>
            <a:endParaRPr lang="en-US" sz="1400" b="1" dirty="0"/>
          </a:p>
          <a:p>
            <a:endParaRPr lang="en-US" sz="1400" b="1" dirty="0" smtClean="0"/>
          </a:p>
          <a:p>
            <a:endParaRPr lang="en-US" sz="1400" b="1" dirty="0"/>
          </a:p>
          <a:p>
            <a:endParaRPr lang="en-US" sz="1400" b="1" dirty="0" smtClean="0"/>
          </a:p>
          <a:p>
            <a:endParaRPr lang="en-US" sz="1400" b="1" dirty="0"/>
          </a:p>
          <a:p>
            <a:endParaRPr lang="en-US" sz="1400" b="1" dirty="0" smtClean="0"/>
          </a:p>
          <a:p>
            <a:endParaRPr lang="en-US" sz="1400" b="1" dirty="0"/>
          </a:p>
          <a:p>
            <a:endParaRPr lang="en-US" sz="1400" b="1" dirty="0" smtClean="0"/>
          </a:p>
          <a:p>
            <a:endParaRPr lang="en-US" sz="1400" b="1" dirty="0"/>
          </a:p>
          <a:p>
            <a:endParaRPr lang="en-US" sz="1400" b="1" dirty="0" smtClean="0"/>
          </a:p>
          <a:p>
            <a:endParaRPr lang="en-US" sz="1400" b="1" dirty="0"/>
          </a:p>
          <a:p>
            <a:endParaRPr lang="en-US" sz="1400" b="1" dirty="0" smtClean="0"/>
          </a:p>
          <a:p>
            <a:endParaRPr lang="en-US" sz="1400" b="1" dirty="0"/>
          </a:p>
          <a:p>
            <a:endParaRPr lang="en-US" sz="1400" b="1" dirty="0" smtClean="0"/>
          </a:p>
          <a:p>
            <a:endParaRPr lang="en-US" sz="1400" b="1" dirty="0"/>
          </a:p>
          <a:p>
            <a:endParaRPr lang="en-US" sz="1400" b="1" dirty="0"/>
          </a:p>
        </p:txBody>
      </p:sp>
      <p:pic>
        <p:nvPicPr>
          <p:cNvPr id="13" name="Picture 12" descr="OSU .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21499" y="307722"/>
            <a:ext cx="2095501" cy="665943"/>
          </a:xfrm>
          <a:prstGeom prst="rect">
            <a:avLst/>
          </a:prstGeom>
        </p:spPr>
      </p:pic>
      <p:pic>
        <p:nvPicPr>
          <p:cNvPr id="14" name="Picture 13" descr="MERCY.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8166" y="252114"/>
            <a:ext cx="1504950" cy="721551"/>
          </a:xfrm>
          <a:prstGeom prst="rect">
            <a:avLst/>
          </a:prstGeom>
        </p:spPr>
      </p:pic>
      <p:sp>
        <p:nvSpPr>
          <p:cNvPr id="21" name="TextBox 20"/>
          <p:cNvSpPr txBox="1"/>
          <p:nvPr/>
        </p:nvSpPr>
        <p:spPr>
          <a:xfrm>
            <a:off x="2733441" y="6357449"/>
            <a:ext cx="1949620" cy="490391"/>
          </a:xfrm>
          <a:prstGeom prst="rect">
            <a:avLst/>
          </a:prstGeom>
          <a:noFill/>
        </p:spPr>
        <p:txBody>
          <a:bodyPr wrap="square" rtlCol="0">
            <a:spAutoFit/>
          </a:bodyPr>
          <a:lstStyle/>
          <a:p>
            <a:pPr>
              <a:lnSpc>
                <a:spcPct val="80000"/>
              </a:lnSpc>
            </a:pPr>
            <a:r>
              <a:rPr lang="en-US" sz="800" dirty="0" smtClean="0"/>
              <a:t>Supine sagittal MRI image of the lumbar spine reveals a shallow posterior disc protrusion at L2-L3. Larger disc bulges are also identified from L3 to S1. </a:t>
            </a:r>
            <a:endParaRPr lang="en-US" sz="800" dirty="0"/>
          </a:p>
        </p:txBody>
      </p:sp>
      <p:sp>
        <p:nvSpPr>
          <p:cNvPr id="22" name="TextBox 21"/>
          <p:cNvSpPr txBox="1"/>
          <p:nvPr/>
        </p:nvSpPr>
        <p:spPr>
          <a:xfrm>
            <a:off x="4866558" y="6351377"/>
            <a:ext cx="1575785" cy="490391"/>
          </a:xfrm>
          <a:prstGeom prst="rect">
            <a:avLst/>
          </a:prstGeom>
          <a:noFill/>
        </p:spPr>
        <p:txBody>
          <a:bodyPr wrap="square" rtlCol="0">
            <a:spAutoFit/>
          </a:bodyPr>
          <a:lstStyle/>
          <a:p>
            <a:pPr>
              <a:lnSpc>
                <a:spcPct val="80000"/>
              </a:lnSpc>
            </a:pPr>
            <a:r>
              <a:rPr lang="en-US" sz="800" dirty="0" smtClean="0"/>
              <a:t>Upright sagittal MRI image of the lumbar spine reveals accentuation of the disc bulge at the L2-L3 level. </a:t>
            </a:r>
            <a:endParaRPr lang="en-US" sz="800" dirty="0"/>
          </a:p>
        </p:txBody>
      </p:sp>
      <p:sp>
        <p:nvSpPr>
          <p:cNvPr id="23" name="TextBox 22"/>
          <p:cNvSpPr txBox="1"/>
          <p:nvPr/>
        </p:nvSpPr>
        <p:spPr>
          <a:xfrm>
            <a:off x="4683061" y="2775305"/>
            <a:ext cx="2107810" cy="884345"/>
          </a:xfrm>
          <a:prstGeom prst="rect">
            <a:avLst/>
          </a:prstGeom>
          <a:noFill/>
        </p:spPr>
        <p:txBody>
          <a:bodyPr wrap="square" rtlCol="0">
            <a:spAutoFit/>
          </a:bodyPr>
          <a:lstStyle/>
          <a:p>
            <a:pPr>
              <a:lnSpc>
                <a:spcPct val="80000"/>
              </a:lnSpc>
            </a:pPr>
            <a:r>
              <a:rPr lang="en-US" sz="800" dirty="0" smtClean="0"/>
              <a:t>Research performed by Tarantino, et al, regarding supine and upright imaging utilized more specific parameters to assess morphological and anatomic changes. These parameters included the lumbosacral angle, </a:t>
            </a:r>
            <a:r>
              <a:rPr lang="en-US" sz="800" dirty="0" err="1" smtClean="0"/>
              <a:t>lordosis</a:t>
            </a:r>
            <a:r>
              <a:rPr lang="en-US" sz="800" dirty="0" smtClean="0"/>
              <a:t> angle, disc height, </a:t>
            </a:r>
            <a:r>
              <a:rPr lang="en-US" sz="800" dirty="0" err="1" smtClean="0"/>
              <a:t>interspinous</a:t>
            </a:r>
            <a:r>
              <a:rPr lang="en-US" sz="800" dirty="0" smtClean="0"/>
              <a:t> distance between L3-L4, and maximum </a:t>
            </a:r>
            <a:r>
              <a:rPr lang="en-US" sz="800" dirty="0" err="1" smtClean="0"/>
              <a:t>anteroposterior</a:t>
            </a:r>
            <a:r>
              <a:rPr lang="en-US" sz="800" dirty="0" smtClean="0"/>
              <a:t> diameter of the </a:t>
            </a:r>
            <a:r>
              <a:rPr lang="en-US" sz="800" dirty="0" err="1" smtClean="0"/>
              <a:t>dural</a:t>
            </a:r>
            <a:r>
              <a:rPr lang="en-US" sz="800" dirty="0" smtClean="0"/>
              <a:t> sac. </a:t>
            </a:r>
          </a:p>
        </p:txBody>
      </p:sp>
      <p:sp>
        <p:nvSpPr>
          <p:cNvPr id="24" name="TextBox 23"/>
          <p:cNvSpPr txBox="1"/>
          <p:nvPr/>
        </p:nvSpPr>
        <p:spPr>
          <a:xfrm>
            <a:off x="4670148" y="3647822"/>
            <a:ext cx="1956968" cy="687368"/>
          </a:xfrm>
          <a:prstGeom prst="rect">
            <a:avLst/>
          </a:prstGeom>
          <a:noFill/>
        </p:spPr>
        <p:txBody>
          <a:bodyPr wrap="square" rtlCol="0">
            <a:spAutoFit/>
          </a:bodyPr>
          <a:lstStyle/>
          <a:p>
            <a:pPr>
              <a:lnSpc>
                <a:spcPct val="80000"/>
              </a:lnSpc>
            </a:pPr>
            <a:r>
              <a:rPr lang="en-US" sz="800" dirty="0" smtClean="0"/>
              <a:t>Utilizing these more specific measuring guidelines led to improved outcome in regard to the use of upright imaging, which was found to be a good adjunct technique when used  in conjunction with supine MRI imaging. </a:t>
            </a:r>
          </a:p>
        </p:txBody>
      </p:sp>
      <p:pic>
        <p:nvPicPr>
          <p:cNvPr id="25" name="Picture 24" descr="upright2.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19717" y="4639359"/>
            <a:ext cx="1303276" cy="1691698"/>
          </a:xfrm>
          <a:prstGeom prst="rect">
            <a:avLst/>
          </a:prstGeom>
        </p:spPr>
      </p:pic>
      <p:pic>
        <p:nvPicPr>
          <p:cNvPr id="26" name="Picture 25" descr="supine3.jpe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54103" y="4632960"/>
            <a:ext cx="1205088" cy="1718417"/>
          </a:xfrm>
          <a:prstGeom prst="rect">
            <a:avLst/>
          </a:prstGeom>
        </p:spPr>
      </p:pic>
      <p:graphicFrame>
        <p:nvGraphicFramePr>
          <p:cNvPr id="29" name="Chart 28"/>
          <p:cNvGraphicFramePr/>
          <p:nvPr>
            <p:extLst>
              <p:ext uri="{D42A27DB-BD31-4B8C-83A1-F6EECF244321}">
                <p14:modId xmlns:p14="http://schemas.microsoft.com/office/powerpoint/2010/main" val="1168114839"/>
              </p:ext>
            </p:extLst>
          </p:nvPr>
        </p:nvGraphicFramePr>
        <p:xfrm>
          <a:off x="2652519" y="1973218"/>
          <a:ext cx="2367198" cy="2491324"/>
        </p:xfrm>
        <a:graphic>
          <a:graphicData uri="http://schemas.openxmlformats.org/drawingml/2006/chart">
            <c:chart xmlns:c="http://schemas.openxmlformats.org/drawingml/2006/chart" xmlns:r="http://schemas.openxmlformats.org/officeDocument/2006/relationships" r:id="rId6"/>
          </a:graphicData>
        </a:graphic>
      </p:graphicFrame>
      <p:sp>
        <p:nvSpPr>
          <p:cNvPr id="30" name="TextBox 29"/>
          <p:cNvSpPr txBox="1"/>
          <p:nvPr/>
        </p:nvSpPr>
        <p:spPr>
          <a:xfrm>
            <a:off x="3682199" y="4393138"/>
            <a:ext cx="2368718" cy="246221"/>
          </a:xfrm>
          <a:prstGeom prst="rect">
            <a:avLst/>
          </a:prstGeom>
          <a:noFill/>
        </p:spPr>
        <p:txBody>
          <a:bodyPr wrap="square" rtlCol="0">
            <a:spAutoFit/>
          </a:bodyPr>
          <a:lstStyle/>
          <a:p>
            <a:r>
              <a:rPr lang="en-US" sz="1000" b="1" dirty="0" smtClean="0"/>
              <a:t>Imaging example of a positive exam</a:t>
            </a:r>
          </a:p>
        </p:txBody>
      </p:sp>
      <p:graphicFrame>
        <p:nvGraphicFramePr>
          <p:cNvPr id="34" name="Table 33"/>
          <p:cNvGraphicFramePr>
            <a:graphicFrameLocks noGrp="1"/>
          </p:cNvGraphicFramePr>
          <p:nvPr>
            <p:extLst>
              <p:ext uri="{D42A27DB-BD31-4B8C-83A1-F6EECF244321}">
                <p14:modId xmlns:p14="http://schemas.microsoft.com/office/powerpoint/2010/main" val="589657476"/>
              </p:ext>
            </p:extLst>
          </p:nvPr>
        </p:nvGraphicFramePr>
        <p:xfrm>
          <a:off x="30480" y="31624"/>
          <a:ext cx="9062720" cy="1085976"/>
        </p:xfrm>
        <a:graphic>
          <a:graphicData uri="http://schemas.openxmlformats.org/drawingml/2006/table">
            <a:tbl>
              <a:tblPr/>
              <a:tblGrid>
                <a:gridCol w="9062720"/>
              </a:tblGrid>
              <a:tr h="1085976">
                <a:tc>
                  <a:txBody>
                    <a:bodyPr/>
                    <a:lstStyle/>
                    <a:p>
                      <a:endParaRPr lang="en-US" dirty="0"/>
                    </a:p>
                  </a:txBody>
                  <a:tcPr>
                    <a:lnL w="28575" cmpd="sng">
                      <a:solidFill>
                        <a:prstClr val="black"/>
                      </a:solidFill>
                      <a:prstDash val="solid"/>
                    </a:lnL>
                    <a:lnR w="28575" cmpd="sng">
                      <a:solidFill>
                        <a:prstClr val="black"/>
                      </a:solidFill>
                      <a:prstDash val="solid"/>
                    </a:lnR>
                    <a:lnT w="28575" cmpd="sng">
                      <a:solidFill>
                        <a:prstClr val="black"/>
                      </a:solidFill>
                      <a:prstDash val="solid"/>
                    </a:lnT>
                    <a:lnB w="28575" cmpd="sng">
                      <a:solidFill>
                        <a:prstClr val="black"/>
                      </a:solidFill>
                      <a:prstDash val="solid"/>
                    </a:lnB>
                    <a:solidFill>
                      <a:schemeClr val="tx2">
                        <a:lumMod val="40000"/>
                        <a:lumOff val="60000"/>
                        <a:alpha val="24000"/>
                      </a:schemeClr>
                    </a:solidFill>
                  </a:tcPr>
                </a:tc>
              </a:tr>
            </a:tbl>
          </a:graphicData>
        </a:graphic>
      </p:graphicFrame>
      <p:graphicFrame>
        <p:nvGraphicFramePr>
          <p:cNvPr id="39" name="Table 38"/>
          <p:cNvGraphicFramePr>
            <a:graphicFrameLocks noGrp="1"/>
          </p:cNvGraphicFramePr>
          <p:nvPr>
            <p:extLst>
              <p:ext uri="{D42A27DB-BD31-4B8C-83A1-F6EECF244321}">
                <p14:modId xmlns:p14="http://schemas.microsoft.com/office/powerpoint/2010/main" val="1767782353"/>
              </p:ext>
            </p:extLst>
          </p:nvPr>
        </p:nvGraphicFramePr>
        <p:xfrm>
          <a:off x="2540000" y="1229360"/>
          <a:ext cx="2062480" cy="3149600"/>
        </p:xfrm>
        <a:graphic>
          <a:graphicData uri="http://schemas.openxmlformats.org/drawingml/2006/table">
            <a:tbl>
              <a:tblPr/>
              <a:tblGrid>
                <a:gridCol w="2062480"/>
              </a:tblGrid>
              <a:tr h="3149600">
                <a:tc>
                  <a:txBody>
                    <a:bodyPr/>
                    <a:lstStyle/>
                    <a:p>
                      <a:endParaRPr lang="en-US" dirty="0"/>
                    </a:p>
                  </a:txBody>
                  <a:tcPr>
                    <a:lnL w="28575" cmpd="sng">
                      <a:solidFill>
                        <a:prstClr val="black"/>
                      </a:solidFill>
                      <a:prstDash val="solid"/>
                    </a:lnL>
                    <a:lnR w="28575" cmpd="sng">
                      <a:solidFill>
                        <a:prstClr val="black"/>
                      </a:solidFill>
                      <a:prstDash val="solid"/>
                    </a:lnR>
                    <a:lnT w="28575" cmpd="sng">
                      <a:solidFill>
                        <a:prstClr val="black"/>
                      </a:solidFill>
                      <a:prstDash val="solid"/>
                    </a:lnT>
                    <a:lnB w="28575" cmpd="sng">
                      <a:solidFill>
                        <a:prstClr val="black"/>
                      </a:solidFill>
                      <a:prstDash val="solid"/>
                    </a:lnB>
                  </a:tcPr>
                </a:tc>
              </a:tr>
            </a:tbl>
          </a:graphicData>
        </a:graphic>
      </p:graphicFrame>
      <p:graphicFrame>
        <p:nvGraphicFramePr>
          <p:cNvPr id="45" name="Table 44"/>
          <p:cNvGraphicFramePr>
            <a:graphicFrameLocks noGrp="1"/>
          </p:cNvGraphicFramePr>
          <p:nvPr>
            <p:extLst>
              <p:ext uri="{D42A27DB-BD31-4B8C-83A1-F6EECF244321}">
                <p14:modId xmlns:p14="http://schemas.microsoft.com/office/powerpoint/2010/main" val="4096537005"/>
              </p:ext>
            </p:extLst>
          </p:nvPr>
        </p:nvGraphicFramePr>
        <p:xfrm>
          <a:off x="30480" y="1239520"/>
          <a:ext cx="2397760" cy="5577840"/>
        </p:xfrm>
        <a:graphic>
          <a:graphicData uri="http://schemas.openxmlformats.org/drawingml/2006/table">
            <a:tbl>
              <a:tblPr/>
              <a:tblGrid>
                <a:gridCol w="2397760"/>
              </a:tblGrid>
              <a:tr h="5577840">
                <a:tc>
                  <a:txBody>
                    <a:bodyPr/>
                    <a:lstStyle/>
                    <a:p>
                      <a:endParaRPr lang="en-US" dirty="0"/>
                    </a:p>
                  </a:txBody>
                  <a:tcPr>
                    <a:lnL w="28575" cmpd="sng">
                      <a:solidFill>
                        <a:prstClr val="black"/>
                      </a:solidFill>
                      <a:prstDash val="solid"/>
                    </a:lnL>
                    <a:lnR w="28575" cmpd="sng">
                      <a:solidFill>
                        <a:prstClr val="black"/>
                      </a:solidFill>
                      <a:prstDash val="solid"/>
                    </a:lnR>
                    <a:lnT w="28575" cmpd="sng">
                      <a:solidFill>
                        <a:prstClr val="black"/>
                      </a:solidFill>
                      <a:prstDash val="solid"/>
                    </a:lnT>
                    <a:lnB w="28575" cmpd="sng">
                      <a:solidFill>
                        <a:prstClr val="black"/>
                      </a:solidFill>
                      <a:prstDash val="solid"/>
                    </a:lnB>
                  </a:tcPr>
                </a:tc>
              </a:tr>
            </a:tbl>
          </a:graphicData>
        </a:graphic>
      </p:graphicFrame>
      <p:graphicFrame>
        <p:nvGraphicFramePr>
          <p:cNvPr id="46" name="Table 45"/>
          <p:cNvGraphicFramePr>
            <a:graphicFrameLocks noGrp="1"/>
          </p:cNvGraphicFramePr>
          <p:nvPr>
            <p:extLst>
              <p:ext uri="{D42A27DB-BD31-4B8C-83A1-F6EECF244321}">
                <p14:modId xmlns:p14="http://schemas.microsoft.com/office/powerpoint/2010/main" val="2025949756"/>
              </p:ext>
            </p:extLst>
          </p:nvPr>
        </p:nvGraphicFramePr>
        <p:xfrm>
          <a:off x="2529840" y="4464542"/>
          <a:ext cx="4185920" cy="2352818"/>
        </p:xfrm>
        <a:graphic>
          <a:graphicData uri="http://schemas.openxmlformats.org/drawingml/2006/table">
            <a:tbl>
              <a:tblPr/>
              <a:tblGrid>
                <a:gridCol w="4185920"/>
              </a:tblGrid>
              <a:tr h="2352818">
                <a:tc>
                  <a:txBody>
                    <a:bodyPr/>
                    <a:lstStyle/>
                    <a:p>
                      <a:endParaRPr lang="en-US" dirty="0"/>
                    </a:p>
                  </a:txBody>
                  <a:tcPr>
                    <a:lnL w="28575" cmpd="sng">
                      <a:solidFill>
                        <a:prstClr val="black"/>
                      </a:solidFill>
                      <a:prstDash val="solid"/>
                    </a:lnL>
                    <a:lnR w="28575" cmpd="sng">
                      <a:solidFill>
                        <a:prstClr val="black"/>
                      </a:solidFill>
                      <a:prstDash val="solid"/>
                    </a:lnR>
                    <a:lnT w="28575" cmpd="sng">
                      <a:solidFill>
                        <a:prstClr val="black"/>
                      </a:solidFill>
                      <a:prstDash val="solid"/>
                    </a:lnT>
                    <a:lnB w="28575" cmpd="sng">
                      <a:solidFill>
                        <a:prstClr val="black"/>
                      </a:solidFill>
                      <a:prstDash val="solid"/>
                    </a:lnB>
                  </a:tcPr>
                </a:tc>
              </a:tr>
            </a:tbl>
          </a:graphicData>
        </a:graphic>
      </p:graphicFrame>
      <p:graphicFrame>
        <p:nvGraphicFramePr>
          <p:cNvPr id="47" name="Table 46"/>
          <p:cNvGraphicFramePr>
            <a:graphicFrameLocks noGrp="1"/>
          </p:cNvGraphicFramePr>
          <p:nvPr/>
        </p:nvGraphicFramePr>
        <p:xfrm>
          <a:off x="4693920" y="1229360"/>
          <a:ext cx="2032000" cy="3149600"/>
        </p:xfrm>
        <a:graphic>
          <a:graphicData uri="http://schemas.openxmlformats.org/drawingml/2006/table">
            <a:tbl>
              <a:tblPr/>
              <a:tblGrid>
                <a:gridCol w="2032000"/>
              </a:tblGrid>
              <a:tr h="3149600">
                <a:tc>
                  <a:txBody>
                    <a:bodyPr/>
                    <a:lstStyle/>
                    <a:p>
                      <a:endParaRPr lang="en-US" dirty="0"/>
                    </a:p>
                  </a:txBody>
                  <a:tcPr>
                    <a:lnL w="28575" cmpd="sng">
                      <a:solidFill>
                        <a:prstClr val="black"/>
                      </a:solidFill>
                      <a:prstDash val="solid"/>
                    </a:lnL>
                    <a:lnR w="28575" cmpd="sng">
                      <a:solidFill>
                        <a:prstClr val="black"/>
                      </a:solidFill>
                      <a:prstDash val="solid"/>
                    </a:lnR>
                    <a:lnT w="28575" cmpd="sng">
                      <a:solidFill>
                        <a:prstClr val="black"/>
                      </a:solidFill>
                      <a:prstDash val="solid"/>
                    </a:lnT>
                    <a:lnB w="28575" cmpd="sng">
                      <a:solidFill>
                        <a:prstClr val="black"/>
                      </a:solidFill>
                      <a:prstDash val="solid"/>
                    </a:lnB>
                  </a:tcPr>
                </a:tc>
              </a:tr>
            </a:tbl>
          </a:graphicData>
        </a:graphic>
      </p:graphicFrame>
      <p:pic>
        <p:nvPicPr>
          <p:cNvPr id="7" name="Picture 6" descr="logo.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193279" y="5576316"/>
            <a:ext cx="1407745" cy="915034"/>
          </a:xfrm>
          <a:prstGeom prst="rect">
            <a:avLst/>
          </a:prstGeom>
        </p:spPr>
      </p:pic>
      <p:graphicFrame>
        <p:nvGraphicFramePr>
          <p:cNvPr id="8" name="Table 7"/>
          <p:cNvGraphicFramePr>
            <a:graphicFrameLocks noGrp="1"/>
          </p:cNvGraphicFramePr>
          <p:nvPr/>
        </p:nvGraphicFramePr>
        <p:xfrm>
          <a:off x="6858000" y="1239520"/>
          <a:ext cx="2235200" cy="5567680"/>
        </p:xfrm>
        <a:graphic>
          <a:graphicData uri="http://schemas.openxmlformats.org/drawingml/2006/table">
            <a:tbl>
              <a:tblPr/>
              <a:tblGrid>
                <a:gridCol w="2235200"/>
              </a:tblGrid>
              <a:tr h="5567680">
                <a:tc>
                  <a:txBody>
                    <a:bodyPr/>
                    <a:lstStyle/>
                    <a:p>
                      <a:endParaRPr lang="en-US" dirty="0"/>
                    </a:p>
                  </a:txBody>
                  <a:tcPr>
                    <a:lnL w="28575" cmpd="sng">
                      <a:solidFill>
                        <a:scrgbClr r="0" g="0" b="0"/>
                      </a:solidFill>
                      <a:prstDash val="solid"/>
                    </a:lnL>
                    <a:lnR w="28575" cmpd="sng">
                      <a:solidFill>
                        <a:scrgbClr r="0" g="0" b="0"/>
                      </a:solidFill>
                      <a:prstDash val="solid"/>
                    </a:lnR>
                    <a:lnT w="28575" cmpd="sng">
                      <a:solidFill>
                        <a:scrgbClr r="0" g="0" b="0"/>
                      </a:solidFill>
                      <a:prstDash val="solid"/>
                    </a:lnT>
                    <a:lnB w="28575" cmpd="sng">
                      <a:solidFill>
                        <a:scrgbClr r="0" g="0" b="0"/>
                      </a:solidFill>
                      <a:prstDash val="solid"/>
                    </a:lnB>
                  </a:tcPr>
                </a:tc>
              </a:tr>
            </a:tbl>
          </a:graphicData>
        </a:graphic>
      </p:graphicFrame>
    </p:spTree>
    <p:extLst>
      <p:ext uri="{BB962C8B-B14F-4D97-AF65-F5344CB8AC3E}">
        <p14:creationId xmlns:p14="http://schemas.microsoft.com/office/powerpoint/2010/main" val="270951060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14711</TotalTime>
  <Words>991</Words>
  <Application>Microsoft Macintosh PowerPoint</Application>
  <PresentationFormat>On-screen Show (4:3)</PresentationFormat>
  <Paragraphs>74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Does upright magnetic resonance imaging of the lumbar spine accentuate degenerative disc disease identified on supine imaging? Katherine Rankin, D.O., Brian Do, D.O. Department of Diagnostic Radiology at Oklahoma State University Medical Center, Tulsa, Oklahoma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Does upright magnetic resonance imaging of the lumbar spine accentuate degenerative disc disease identified on supine imaging? Katherine Rankin, D.O., Brian Do, D.O. Department of Diagnostic Radiology at Oklahoma State University Medical Center, Tulsa, Oklahoma</dc:title>
  <dc:creator>Katherine Rankin</dc:creator>
  <cp:lastModifiedBy>Administrator</cp:lastModifiedBy>
  <cp:revision>49</cp:revision>
  <dcterms:created xsi:type="dcterms:W3CDTF">2015-03-04T16:00:25Z</dcterms:created>
  <dcterms:modified xsi:type="dcterms:W3CDTF">2015-04-07T15:13:18Z</dcterms:modified>
</cp:coreProperties>
</file>